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7" r:id="rId5"/>
    <p:sldId id="268" r:id="rId6"/>
    <p:sldId id="263" r:id="rId7"/>
    <p:sldId id="264" r:id="rId8"/>
    <p:sldId id="265" r:id="rId9"/>
    <p:sldId id="266" r:id="rId10"/>
    <p:sldId id="267" r:id="rId11"/>
    <p:sldId id="260" r:id="rId12"/>
    <p:sldId id="261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07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7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4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8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05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5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6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7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56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750CEA-A78D-49BC-8DED-C0091C07A2B8}" type="datetimeFigureOut">
              <a:rPr lang="ru-RU" smtClean="0"/>
              <a:t>25.09.2021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71178CE-2875-49C3-9577-7E4FD4D3F77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55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04778-193D-463D-AED1-6203A2D6A7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Bookman Old Style" panose="02050604050505020204" pitchFamily="18" charset="0"/>
                <a:ea typeface="Calibri" pitchFamily="34" charset="0"/>
                <a:cs typeface="Times New Roman" pitchFamily="18" charset="0"/>
              </a:rPr>
              <a:t>Профессиональная адаптация молодого учителя через систему наставничества</a:t>
            </a:r>
            <a:endParaRPr lang="ru-RU" sz="4800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A58B1C-8F1C-42E9-8E3A-9CE420622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122416"/>
            <a:ext cx="10058400" cy="476204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Заместитель директора по </a:t>
            </a:r>
            <a:r>
              <a:rPr lang="ru-RU" dirty="0" err="1">
                <a:latin typeface="Bookman Old Style" panose="02050604050505020204" pitchFamily="18" charset="0"/>
              </a:rPr>
              <a:t>пО</a:t>
            </a:r>
            <a:r>
              <a:rPr lang="ru-RU" dirty="0">
                <a:latin typeface="Bookman Old Style" panose="02050604050505020204" pitchFamily="18" charset="0"/>
              </a:rPr>
              <a:t>: </a:t>
            </a:r>
            <a:r>
              <a:rPr lang="ru-RU" dirty="0" err="1">
                <a:latin typeface="Bookman Old Style" panose="02050604050505020204" pitchFamily="18" charset="0"/>
              </a:rPr>
              <a:t>Арыстанова</a:t>
            </a:r>
            <a:r>
              <a:rPr lang="ru-RU" dirty="0">
                <a:latin typeface="Bookman Old Style" panose="02050604050505020204" pitchFamily="18" charset="0"/>
              </a:rPr>
              <a:t> С.Ж</a:t>
            </a:r>
          </a:p>
        </p:txBody>
      </p:sp>
    </p:spTree>
    <p:extLst>
      <p:ext uri="{BB962C8B-B14F-4D97-AF65-F5344CB8AC3E}">
        <p14:creationId xmlns:p14="http://schemas.microsoft.com/office/powerpoint/2010/main" val="151824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иаграмма ответов в Формах. Вопрос: 5. Каким формам повышения квалификации своей профессиональной компетентности отдали бы вы предпочтение в первую, вторую и т. д. очередь (пронумеруйте в порядке выбора):. Количество ответов: 16&amp;nbsp;ответов.">
            <a:extLst>
              <a:ext uri="{FF2B5EF4-FFF2-40B4-BE49-F238E27FC236}">
                <a16:creationId xmlns:a16="http://schemas.microsoft.com/office/drawing/2014/main" id="{84D8A101-60CB-479E-8564-EDA6FFB59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88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E39B8-468E-4F33-B9FF-EADD03E4A4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490537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Памятки для молодых педагогов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9E992A-68A4-4F3E-A1CD-A27D03A182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4102" y="877071"/>
            <a:ext cx="10348111" cy="5230766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1.«Памятка для молодого учителя»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2. Памятка «Что нужно знать молодому специалисту в начале профессиональной деятельности»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3. «Правилами внутреннего распорядка для работников общеобразовательных учреждений».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4. «Памятка классному руководителю»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5. Памятка «В помощь молодому классному руководителю»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6. Памятка молодому специалисту «Методические рекомендации по подготовке и проведению родительского собрания»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7. Памятка молодому педагогу «Как организовать дисциплину в классе и завоевать авторитет?»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8. Памятка «Техники педагогического вмешательства, позволяющие установить партнерские отношения с воспитанниками»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9. Памятка молодому педагогу «8 способов удержать внимание»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10.Перспективный индивидуальный план самообразования 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молодого специалиста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11. Примерный план саморазвития молодого педагога (3варианта)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12. Лист </a:t>
            </a:r>
            <a:r>
              <a:rPr lang="ru-RU" sz="5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самопроектирования</a:t>
            </a:r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и результативности педагогической деятельности</a:t>
            </a:r>
          </a:p>
          <a:p>
            <a:r>
              <a:rPr lang="ru-RU" sz="5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учителя  на  _______учебный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24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063BB2-1C60-40DD-826F-5F2DF2527A61}"/>
              </a:ext>
            </a:extLst>
          </p:cNvPr>
          <p:cNvSpPr/>
          <p:nvPr/>
        </p:nvSpPr>
        <p:spPr>
          <a:xfrm>
            <a:off x="307818" y="179808"/>
            <a:ext cx="11135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pc="-50" dirty="0">
                <a:solidFill>
                  <a:srgbClr val="002060"/>
                </a:solidFill>
                <a:latin typeface="Bookman Old Style" panose="02050604050505020204" pitchFamily="18" charset="0"/>
                <a:ea typeface="+mj-ea"/>
                <a:cs typeface="Times New Roman" pitchFamily="18" charset="0"/>
              </a:rPr>
              <a:t>Диагностические материалы для наставников</a:t>
            </a:r>
            <a:endParaRPr lang="ru-RU" sz="11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384713-820B-4F5A-A0D0-0518A6A97D1A}"/>
              </a:ext>
            </a:extLst>
          </p:cNvPr>
          <p:cNvSpPr/>
          <p:nvPr/>
        </p:nvSpPr>
        <p:spPr>
          <a:xfrm>
            <a:off x="307818" y="868243"/>
            <a:ext cx="115522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1.Комплекс анкет АНКЕТА № 1,  АНКЕТА № 2  для мониторинга профессиональной социализации молодых специалистов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2. АНКЕТА № 3 для молодого специалиста по определению степени удовлетворенности условиями работы в образовательном учреждении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3. АНКЕТА № 4 для молодого специалиста по определению степени эмоциональной комфортности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4. АНКЕТА № 5 по определению готовности молодого специалиста к дальнейшей деятельности в образовательном учреждении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5. Анкета №6 «Изучение затруднений в работе начинающего педагога»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6. АНКЕТА №7 для молодых педагогов (промежуточная)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7. АНКЕТА№8 профессиональной готовности педагога: деятельность, умения, знания, коррекция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8.АНКЕТА №9 «Исследование информационных потребностей учителей общеобразовательных школ»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9. АНКЕТА №10 по определению объема инноваций, используемых учителем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10.АНКЕТА №11 на проведение анализа успешности внутришкольной учебы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11.АНКЕТА №12 «Определение успешности педагога»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12.АНКЕТА №13 «Совершенствование профессиональной деятельности педагога»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13.АНКЕТА ДЛЯ ПЕДАГОГОВ №14 «Самоанализ успешности учебной работы»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14.АНКЕТА №15 «Самообразование педагогов»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15.АНКЕТА№16 «Оценка деятельности учителя» (для учащихся)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16.АНКЕТА№17 «Возможные причины увольнения из школы»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17.ДИАГНОСТИЧЕСКАЯ КАРТА№1 по изучению трудностей молодого учителя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18.ДИАГНОСТИЧЕСКАЯ КАРТА №2 «Оценка готовности учителя к участию в инновационной деятельности»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19.ТЕСТ №1 Оценка трудолюбия и работоспособности у педагогов ОУ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20.ОПРОСНИК «ОЦЕНКА ГОТОВНОСТИ И АДАПТИРОВАННОСТИ ЛИЧНОСТИ К ПЕДАГОГИЧЕСКОЙ ДЕЯТЕЛЬНОСТИ»</a:t>
            </a:r>
          </a:p>
        </p:txBody>
      </p:sp>
    </p:spTree>
    <p:extLst>
      <p:ext uri="{BB962C8B-B14F-4D97-AF65-F5344CB8AC3E}">
        <p14:creationId xmlns:p14="http://schemas.microsoft.com/office/powerpoint/2010/main" val="3979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B7DE02-3436-4D6F-AE0C-B2719398B26A}"/>
              </a:ext>
            </a:extLst>
          </p:cNvPr>
          <p:cNvSpPr/>
          <p:nvPr/>
        </p:nvSpPr>
        <p:spPr>
          <a:xfrm>
            <a:off x="1127464" y="371753"/>
            <a:ext cx="10058400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b="1" dirty="0">
                <a:latin typeface="Bookman Old Style" panose="02050604050505020204" pitchFamily="18" charset="0"/>
                <a:cs typeface="Times New Roman" pitchFamily="18" charset="0"/>
              </a:rPr>
              <a:t>Руководитель ШМО:</a:t>
            </a:r>
            <a:r>
              <a:rPr lang="ru-RU" sz="2000" dirty="0">
                <a:latin typeface="Bookman Old Style" panose="02050604050505020204" pitchFamily="18" charset="0"/>
                <a:cs typeface="Times New Roman" pitchFamily="18" charset="0"/>
              </a:rPr>
              <a:t> 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Арыстанова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Сауле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Жусуповна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b="1" dirty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Участники ШМУ: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молодые учителя в возрасте до 30 лет, проработавшие в образовательном учреждении не более трех лет</a:t>
            </a:r>
            <a:endParaRPr lang="ru-RU" dirty="0">
              <a:solidFill>
                <a:srgbClr val="000000"/>
              </a:solidFill>
              <a:latin typeface="Bookman Old Style" panose="02050604050505020204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ru-RU" dirty="0">
              <a:latin typeface="Bookman Old Style" panose="02050604050505020204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b="1" dirty="0">
                <a:solidFill>
                  <a:srgbClr val="800000"/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Ожидаемые результаты:</a:t>
            </a:r>
            <a:endParaRPr lang="ru-RU" dirty="0">
              <a:latin typeface="Bookman Old Style" panose="02050604050505020204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Положительная динамика обновления и сохранения учительского корпуса.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Создание системы сетевого взаимодействия и сетевого наставничества (использование потенциала лучших учителей)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Повышение уровня методической грамотности, совершенствование профессиональных навыков молодых учителей.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Активное участие молодых учителей в образовательных событиях, конкурсах профессионального мастерства различных уровней.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Bookman Old Style" panose="02050604050505020204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  <a:ea typeface="Times New Roman"/>
                <a:cs typeface="Times New Roman" pitchFamily="18" charset="0"/>
              </a:rPr>
              <a:t>Формирование портфолио молодого учителя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14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17B05A7-AEFA-4ED9-A07C-868EE02979B7}"/>
              </a:ext>
            </a:extLst>
          </p:cNvPr>
          <p:cNvSpPr/>
          <p:nvPr/>
        </p:nvSpPr>
        <p:spPr>
          <a:xfrm>
            <a:off x="3765610" y="266330"/>
            <a:ext cx="4252404" cy="5326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НАСТАВНИЧЕСТВО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9721D5-52CA-401A-B165-F8791F051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1" y="1269507"/>
            <a:ext cx="3317474" cy="7812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0DA60D-66ED-4AD5-9B36-825AFB270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57" y="1269507"/>
            <a:ext cx="3316511" cy="781252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382549-38C2-4BB3-8A6D-4FFD6D49D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588" y="1269507"/>
            <a:ext cx="3316511" cy="781252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8B0E50E-5CE2-47EB-AA19-51FBE9B209DB}"/>
              </a:ext>
            </a:extLst>
          </p:cNvPr>
          <p:cNvSpPr/>
          <p:nvPr/>
        </p:nvSpPr>
        <p:spPr>
          <a:xfrm>
            <a:off x="304615" y="2530136"/>
            <a:ext cx="3317474" cy="35954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Развивает свои деловые качества</a:t>
            </a:r>
          </a:p>
          <a:p>
            <a:endParaRPr lang="ru-RU" sz="1600" cap="all" spc="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Повышает свой профессиональный уровень в процессе </a:t>
            </a:r>
            <a:r>
              <a:rPr lang="ru-RU" sz="1600" cap="all" spc="200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взаимообучения</a:t>
            </a:r>
            <a:endParaRPr lang="ru-RU" sz="1600" cap="all" spc="200" dirty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1325117-CE10-4C40-AF7C-D1276243CA05}"/>
              </a:ext>
            </a:extLst>
          </p:cNvPr>
          <p:cNvSpPr/>
          <p:nvPr/>
        </p:nvSpPr>
        <p:spPr>
          <a:xfrm>
            <a:off x="4090028" y="2530137"/>
            <a:ext cx="3660178" cy="35954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Получает знания, развивает навыки и умения полученные в ВУЗе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Повышает свой профессиональный уровень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Учиться выстраивать конструктивные отношения с наставником</a:t>
            </a:r>
            <a:r>
              <a:rPr lang="ru-RU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837120-73A9-4803-BD35-5AFF6889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1973" y="2530136"/>
            <a:ext cx="3267739" cy="35420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E08567-A91C-40F5-A518-D18787BF4BD2}"/>
              </a:ext>
            </a:extLst>
          </p:cNvPr>
          <p:cNvSpPr txBox="1"/>
          <p:nvPr/>
        </p:nvSpPr>
        <p:spPr>
          <a:xfrm>
            <a:off x="870039" y="1311701"/>
            <a:ext cx="2443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НАСТАВНИК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404CCC-86FF-47E4-BF5A-C267315697FA}"/>
              </a:ext>
            </a:extLst>
          </p:cNvPr>
          <p:cNvSpPr txBox="1"/>
          <p:nvPr/>
        </p:nvSpPr>
        <p:spPr>
          <a:xfrm>
            <a:off x="4305670" y="1269507"/>
            <a:ext cx="354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МОЛОДОЙ СПЕЦИАЛИСТ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EF8D6-746A-4074-9674-757FAFC49105}"/>
              </a:ext>
            </a:extLst>
          </p:cNvPr>
          <p:cNvSpPr txBox="1"/>
          <p:nvPr/>
        </p:nvSpPr>
        <p:spPr>
          <a:xfrm>
            <a:off x="8033200" y="1311701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АДМИНИСТРАЦИЯ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AAB359-AB35-413B-A90F-EC8789B542C7}"/>
              </a:ext>
            </a:extLst>
          </p:cNvPr>
          <p:cNvSpPr txBox="1"/>
          <p:nvPr/>
        </p:nvSpPr>
        <p:spPr>
          <a:xfrm>
            <a:off x="8218145" y="2920753"/>
            <a:ext cx="3035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Повышает культурный и профессиональный уровень подготовки кадров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Улучшаются взаимоотношения Между сотрудниками</a:t>
            </a:r>
          </a:p>
        </p:txBody>
      </p:sp>
    </p:spTree>
    <p:extLst>
      <p:ext uri="{BB962C8B-B14F-4D97-AF65-F5344CB8AC3E}">
        <p14:creationId xmlns:p14="http://schemas.microsoft.com/office/powerpoint/2010/main" val="379693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4A0C-D617-4C6F-AC0B-AC0BF043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94127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Bookman Old Style" panose="02050604050505020204" pitchFamily="18" charset="0"/>
                <a:cs typeface="Times New Roman" pitchFamily="18" charset="0"/>
              </a:rPr>
              <a:t>Проблемы молодого  учителя</a:t>
            </a:r>
            <a:endParaRPr lang="ru-RU" sz="44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7B84D5-64D4-468C-A7DA-C0FCB798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1 - Качество подготовки в педагогических вузах;</a:t>
            </a:r>
          </a:p>
          <a:p>
            <a:r>
              <a:rPr lang="ru-RU" sz="24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2 - Недостаток практических навыков в учебно-воспитательной работе</a:t>
            </a:r>
          </a:p>
          <a:p>
            <a:r>
              <a:rPr lang="ru-RU" sz="24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3 - Взаимоотношения с родителями, детьми, коллегами </a:t>
            </a:r>
          </a:p>
          <a:p>
            <a:r>
              <a:rPr lang="ru-RU" sz="24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4 - Нехватка учебно-методических материалов</a:t>
            </a:r>
          </a:p>
          <a:p>
            <a:r>
              <a:rPr lang="ru-RU" sz="2400" cap="all" spc="200" dirty="0">
                <a:solidFill>
                  <a:schemeClr val="tx2"/>
                </a:solidFill>
                <a:latin typeface="Bookman Old Style" panose="02050604050505020204" pitchFamily="18" charset="0"/>
              </a:rPr>
              <a:t>5 - Заполнение документации строгой отчетности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17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1B7BB7-724F-4187-A9D5-39092B8215EC}"/>
              </a:ext>
            </a:extLst>
          </p:cNvPr>
          <p:cNvSpPr/>
          <p:nvPr/>
        </p:nvSpPr>
        <p:spPr>
          <a:xfrm>
            <a:off x="213064" y="0"/>
            <a:ext cx="11842812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АНКЕТА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молодых педагогов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Удовлетворяет ли вас уровень вашей профессиональной подготовки?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Частично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2.Каких знаний, умений, навыков или способностей вам не хватает в начальный период педагогической деятельности (допишите)?________________________________________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В каких направлениях организации учебно-воспитательного процесса вы испытываете трудности?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календарно-тематическом планировании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проведении уроков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проведении внеклассных мероприятий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общении с коллегами, администрацией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общении с учащимися, их родителями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другое (допишите) _________________________________________________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Представляет ли для вас трудность: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формулировать цели урока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выбирать соответствующие методы и методические приемы для реализации целей урока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мотивировать деятельность учащихся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формулировать вопросы проблемного характера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создавать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проблемнопоисковые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ситуации в обучении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подготавливать для учащихся задания различной степени трудности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активизировать учащихся в обучении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организовывать сотрудничество между учащимися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организовывать само и взаимоконтроль учащихся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организовывать своевременный контроль и коррекцию ЗУН учащихся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творческие способности учащихся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другое (допишите) _______________________________________________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Каким формам повышения квалификации своей профессиональной компетентности отдали бы вы предпочтение в первую, вторую и т. д. очередь (пронумеруйте в порядке выбора):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cамообразованию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практикоориентированному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семинару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курсам повышения квалификации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мастер-классам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творческим лабораториям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индивидуальной помощи со стороны наставника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предметным кафедрам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школе молодого специалиста 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478790" algn="l"/>
              </a:tabLst>
            </a:pP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</a:rPr>
              <a:t>другое (допишите)________________________________________________ </a:t>
            </a:r>
          </a:p>
          <a:p>
            <a:pPr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57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аграмма ответов в Формах. Вопрос: 1. Удовлетворяет ли Вас уровень вашей профессиональной подготовки?. Количество ответов: 16&amp;nbsp;ответов.">
            <a:extLst>
              <a:ext uri="{FF2B5EF4-FFF2-40B4-BE49-F238E27FC236}">
                <a16:creationId xmlns:a16="http://schemas.microsoft.com/office/drawing/2014/main" id="{6F849B4D-3C90-45E0-AE73-B61DCB3C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2" y="428594"/>
            <a:ext cx="11987813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7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FAA74B-F1E3-470A-90A6-B0E623900A1F}"/>
              </a:ext>
            </a:extLst>
          </p:cNvPr>
          <p:cNvSpPr/>
          <p:nvPr/>
        </p:nvSpPr>
        <p:spPr>
          <a:xfrm>
            <a:off x="461639" y="408373"/>
            <a:ext cx="86823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Google Sans"/>
              </a:rPr>
              <a:t>2.Каких знаний, умений, навыков или способностей вам не хватает в начальный период педагогической деятельности (допишите)?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16 ответов</a:t>
            </a:r>
          </a:p>
          <a:p>
            <a:endParaRPr lang="ru-RU" dirty="0">
              <a:solidFill>
                <a:srgbClr val="202124"/>
              </a:solidFill>
              <a:latin typeface="Roboto"/>
            </a:endParaRPr>
          </a:p>
          <a:p>
            <a:r>
              <a:rPr lang="ru-RU" dirty="0">
                <a:solidFill>
                  <a:srgbClr val="002060"/>
                </a:solidFill>
                <a:latin typeface="Roboto"/>
              </a:rPr>
              <a:t>Практика</a:t>
            </a:r>
          </a:p>
          <a:p>
            <a:r>
              <a:rPr lang="ru-RU" dirty="0">
                <a:solidFill>
                  <a:srgbClr val="002060"/>
                </a:solidFill>
                <a:latin typeface="Roboto"/>
              </a:rPr>
              <a:t>Документация</a:t>
            </a:r>
          </a:p>
          <a:p>
            <a:r>
              <a:rPr lang="ru-RU" dirty="0">
                <a:solidFill>
                  <a:srgbClr val="002060"/>
                </a:solidFill>
                <a:latin typeface="Roboto"/>
              </a:rPr>
              <a:t>Навыки</a:t>
            </a:r>
          </a:p>
          <a:p>
            <a:r>
              <a:rPr lang="ru-RU" dirty="0">
                <a:solidFill>
                  <a:srgbClr val="002060"/>
                </a:solidFill>
                <a:latin typeface="Roboto"/>
              </a:rPr>
              <a:t>Стаж</a:t>
            </a:r>
          </a:p>
          <a:p>
            <a:r>
              <a:rPr lang="ru-RU" dirty="0">
                <a:solidFill>
                  <a:srgbClr val="002060"/>
                </a:solidFill>
                <a:latin typeface="Roboto"/>
              </a:rPr>
              <a:t>планирование и создание поурочных без знания уровня определенного класса</a:t>
            </a:r>
          </a:p>
          <a:p>
            <a:r>
              <a:rPr lang="ru-RU" dirty="0">
                <a:solidFill>
                  <a:srgbClr val="002060"/>
                </a:solidFill>
                <a:latin typeface="Roboto"/>
              </a:rPr>
              <a:t>Больше опыта</a:t>
            </a:r>
          </a:p>
          <a:p>
            <a:r>
              <a:rPr lang="ru-RU" dirty="0">
                <a:solidFill>
                  <a:srgbClr val="002060"/>
                </a:solidFill>
                <a:latin typeface="Roboto"/>
              </a:rPr>
              <a:t>Все удовлетворяет</a:t>
            </a:r>
          </a:p>
          <a:p>
            <a:r>
              <a:rPr lang="ru-RU" dirty="0">
                <a:solidFill>
                  <a:srgbClr val="002060"/>
                </a:solidFill>
                <a:latin typeface="Roboto"/>
              </a:rPr>
              <a:t>Уверенности и поддержки от учителей стажем</a:t>
            </a:r>
          </a:p>
          <a:p>
            <a:r>
              <a:rPr lang="ru-RU" dirty="0">
                <a:solidFill>
                  <a:srgbClr val="002060"/>
                </a:solidFill>
                <a:latin typeface="Roboto"/>
              </a:rPr>
              <a:t>Опыт</a:t>
            </a:r>
          </a:p>
          <a:p>
            <a:r>
              <a:rPr lang="ru-RU" dirty="0">
                <a:solidFill>
                  <a:srgbClr val="002060"/>
                </a:solidFill>
              </a:rPr>
              <a:t>Знаний по икт</a:t>
            </a:r>
          </a:p>
          <a:p>
            <a:r>
              <a:rPr lang="ru-RU" dirty="0">
                <a:solidFill>
                  <a:srgbClr val="002060"/>
                </a:solidFill>
              </a:rPr>
              <a:t>Всё в норме</a:t>
            </a:r>
          </a:p>
          <a:p>
            <a:r>
              <a:rPr lang="ru-RU" dirty="0">
                <a:solidFill>
                  <a:srgbClr val="002060"/>
                </a:solidFill>
              </a:rPr>
              <a:t>Сложно, когда нужно учитывать индивидуальность каждого и при этом работать с целым коллективом.</a:t>
            </a:r>
          </a:p>
          <a:p>
            <a:endParaRPr lang="ru-RU" dirty="0">
              <a:solidFill>
                <a:srgbClr val="202124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6841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Диаграмма ответов в Формах. Вопрос: В каких направлениях организации учебно-воспитательного процесса вы испытываете трудности?. Количество ответов: 16&amp;nbsp;ответов.">
            <a:extLst>
              <a:ext uri="{FF2B5EF4-FFF2-40B4-BE49-F238E27FC236}">
                <a16:creationId xmlns:a16="http://schemas.microsoft.com/office/drawing/2014/main" id="{E62670F6-7126-4888-8411-11C28B290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2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аграмма ответов в Формах. Вопрос: 4. Представляет ли для вас трудность:. Количество ответов: 16&amp;nbsp;ответов.">
            <a:extLst>
              <a:ext uri="{FF2B5EF4-FFF2-40B4-BE49-F238E27FC236}">
                <a16:creationId xmlns:a16="http://schemas.microsoft.com/office/drawing/2014/main" id="{05714316-68EA-4CD9-9928-10C3CBF24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19046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216</TotalTime>
  <Words>728</Words>
  <Application>Microsoft Office PowerPoint</Application>
  <PresentationFormat>Широкоэкранный</PresentationFormat>
  <Paragraphs>117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Bookman Old Style</vt:lpstr>
      <vt:lpstr>Calibri</vt:lpstr>
      <vt:lpstr>Calibri Light</vt:lpstr>
      <vt:lpstr>Google Sans</vt:lpstr>
      <vt:lpstr>Roboto</vt:lpstr>
      <vt:lpstr>Symbol</vt:lpstr>
      <vt:lpstr>Times New Roman</vt:lpstr>
      <vt:lpstr>Wingdings</vt:lpstr>
      <vt:lpstr>Ретро</vt:lpstr>
      <vt:lpstr>Профессиональная адаптация молодого учителя через систему наставничества</vt:lpstr>
      <vt:lpstr>Презентация PowerPoint</vt:lpstr>
      <vt:lpstr>Презентация PowerPoint</vt:lpstr>
      <vt:lpstr>Проблемы молодого  учителя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Памятки для молодых педагогов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адаптация молодого учителя через систему наставничества</dc:title>
  <dc:creator>NMR</dc:creator>
  <cp:lastModifiedBy>NMR</cp:lastModifiedBy>
  <cp:revision>15</cp:revision>
  <cp:lastPrinted>2021-09-25T02:35:48Z</cp:lastPrinted>
  <dcterms:created xsi:type="dcterms:W3CDTF">2021-09-21T04:23:36Z</dcterms:created>
  <dcterms:modified xsi:type="dcterms:W3CDTF">2021-09-25T02:37:13Z</dcterms:modified>
</cp:coreProperties>
</file>